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4"/>
  </p:notesMasterIdLst>
  <p:sldIdLst>
    <p:sldId id="256" r:id="rId2"/>
    <p:sldId id="257" r:id="rId3"/>
    <p:sldId id="258" r:id="rId4"/>
    <p:sldId id="260" r:id="rId5"/>
    <p:sldId id="263" r:id="rId6"/>
    <p:sldId id="259" r:id="rId7"/>
    <p:sldId id="261" r:id="rId8"/>
    <p:sldId id="262" r:id="rId9"/>
    <p:sldId id="264" r:id="rId10"/>
    <p:sldId id="265" r:id="rId11"/>
    <p:sldId id="273" r:id="rId12"/>
    <p:sldId id="266" r:id="rId13"/>
    <p:sldId id="274" r:id="rId14"/>
    <p:sldId id="275" r:id="rId15"/>
    <p:sldId id="276" r:id="rId16"/>
    <p:sldId id="277" r:id="rId17"/>
    <p:sldId id="267" r:id="rId18"/>
    <p:sldId id="268" r:id="rId19"/>
    <p:sldId id="269" r:id="rId20"/>
    <p:sldId id="270" r:id="rId21"/>
    <p:sldId id="271" r:id="rId22"/>
    <p:sldId id="272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>
        <p:scale>
          <a:sx n="77" d="100"/>
          <a:sy n="77" d="100"/>
        </p:scale>
        <p:origin x="-11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2818C-1481-4BE7-9B66-7AF656AD34BF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1736B-F7CB-4649-B1DD-423803CA58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347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1736B-F7CB-4649-B1DD-423803CA581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979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B67FE01-5EC4-47BE-A8F9-0623610A18B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05796C2-077D-4A55-9F5D-6CFA5D1248E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Marine Pollution Bulletin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Eutrophication may compromise the resilience of the Red Sea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coral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Stylophora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pistillata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to global change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608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Global environmental changes such as global warming and ocean acidification are challenging coral reefs world-wide.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Predictions about the impact of global environmental change on coral reefs is based on experiments using one or two factors on a single species.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Also, local disturbances such as overfishing, mining, nutrient runoff, and others lowers the resilience of corals to environmental changes.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753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Eutrophication occurs with increased inputs of nutrients from the production and use of chemical fertilizers,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waste discharges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Nox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from fossil burning, and, and upwelling events.</a:t>
            </a:r>
          </a:p>
          <a:p>
            <a:pPr>
              <a:lnSpc>
                <a:spcPct val="200000"/>
              </a:lnSpc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Excess nutrients</a:t>
            </a:r>
          </a:p>
          <a:p>
            <a:pPr lvl="1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Excess nutrients  lead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to the destruction of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reefs.</a:t>
            </a:r>
          </a:p>
          <a:p>
            <a:pPr lvl="1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They also lead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increased benthic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macroalgae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cover,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These effects of elevated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nutrients are often coral species specific and depend on the type and ratio of nutrients exposed to the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corals.</a:t>
            </a:r>
          </a:p>
          <a:p>
            <a:pPr>
              <a:lnSpc>
                <a:spcPct val="200000"/>
              </a:lnSpc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55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Increased atmospheric CO2 levels and global warming are the main causes of increased decline in reef ecosystem health.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combined effect of elevated temperature, reduced pH, and elevated nutrients further detrimentally affect coral reef trophic interactions.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77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 of 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689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880110" lvl="1" indent="-514350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Collection of four colonies of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Stylophora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pistillata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 coral nursery at 8 m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depth.</a:t>
            </a:r>
          </a:p>
          <a:p>
            <a:pPr marL="880110" lvl="1" indent="-514350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Immediately they were sectioned into fragments labeled by genotype</a:t>
            </a:r>
          </a:p>
          <a:p>
            <a:pPr marL="880110" lvl="1" indent="-514350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full multifactorial design consisted of 8 different combinations of pH, temperature,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and nutrients.</a:t>
            </a:r>
          </a:p>
          <a:p>
            <a:pPr marL="880110" lvl="1" indent="-514350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purposes of this study, seawater was pumped in from the Gulf of Aqaba, filtered, and pH was adjusted in 2000 L mixing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tanks.</a:t>
            </a:r>
          </a:p>
          <a:p>
            <a:pPr marL="880110" lvl="1" indent="-514350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Temperature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was controlled by heat exchange systems in each individual aquarium.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1. Experimental </a:t>
            </a:r>
            <a:r>
              <a:rPr lang="en-US" dirty="0"/>
              <a:t>design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022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93192" lvl="1" indent="0">
              <a:buNone/>
            </a:pPr>
            <a:endParaRPr lang="en-US" b="1" dirty="0" smtClean="0"/>
          </a:p>
          <a:p>
            <a:pPr lvl="1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CO2 gas bubbled in reduce seawater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pH.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Using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only two sets of probes on all treatment aquariums decreased the probability of discrepancy among probes and errors arising from probe calibration.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software was used to control all tank holdings and to monitor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and control pH and temperature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 wave generator pump agitated water surface, direct sunlight and incident light monitored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above and underwater using a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Kipp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Zonen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CM11B light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meter.</a:t>
            </a:r>
          </a:p>
          <a:p>
            <a:pPr lvl="1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coral fragments were maintained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30 days and nutrient treatment for 10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days.</a:t>
            </a: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93192" lvl="1" indent="0">
              <a:buNone/>
            </a:pP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162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Imaging pulse amplitude modulated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flourometer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was used to measure the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photosynthetic capacity of dark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adapted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coral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fragments at the end of the study. </a:t>
            </a:r>
          </a:p>
          <a:p>
            <a:pPr>
              <a:lnSpc>
                <a:spcPct val="20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Rapid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light curves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generated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by illuminating corals with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13 steps of 20 s. The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Fv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Fm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was used in conjunction with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NPQ) and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ETR) to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infer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sensitivity of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PSII) to changing PAR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Incubation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chambers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measured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rates of dark respiration (Rd) followed by rates of net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photosynthesis</a:t>
            </a:r>
          </a:p>
          <a:p>
            <a:pPr>
              <a:lnSpc>
                <a:spcPct val="20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Lights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were switched off and chambers were covered by black cloth in order to measure dark respiration.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During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both net photosynthesis and dark respiration, the concentration of dissolved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oxygen.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r>
              <a:rPr lang="en-US" dirty="0"/>
              <a:t>. Photosynthetic and respiration measurements</a:t>
            </a:r>
          </a:p>
        </p:txBody>
      </p:sp>
    </p:spTree>
    <p:extLst>
      <p:ext uri="{BB962C8B-B14F-4D97-AF65-F5344CB8AC3E}">
        <p14:creationId xmlns:p14="http://schemas.microsoft.com/office/powerpoint/2010/main" val="690896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TA values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measured using an automatic potentiometric titration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second end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point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a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32.0g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accurately weighed seawater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sample.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Water samples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collected after an hour light incubation,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filtered,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stored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 darkness at 4 °C.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pH electrodes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were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calibrated daily.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acid titrant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concentration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0.049 N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Total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alkalinity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values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computed using the Gran equation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pH values lower than 3.9 for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Gran plot.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Calcification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values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calculated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using the alkalinity anomaly method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calcification rates were normalized to coral fragment surface area.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Calcification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132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21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Tissue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removal were done using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 air brush and filtered seawater (0.2 </a:t>
            </a:r>
            <a:r>
              <a:rPr lang="el-GR" sz="1800" dirty="0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m FSW).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Retaining of the skeleton for surface area determination using Al foil technique.</a:t>
            </a:r>
          </a:p>
          <a:p>
            <a:pPr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Samples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run against a standard calibration curve of Bovine Serum Albumin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normalized to surface area.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final pellet was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resuspended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in FSW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and homogenized before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subsample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were taken for chlorophyll a and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Symbiodinium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haemocytometer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counts. </a:t>
            </a:r>
          </a:p>
          <a:p>
            <a:pPr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Dividing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zooxanthellae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cells which had not separated from the parent cell were counted as one.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4.</a:t>
            </a:r>
            <a:r>
              <a:rPr lang="en-US" dirty="0"/>
              <a:t> Tissue removal, surface area, protein, and chlorophyll </a:t>
            </a:r>
          </a:p>
        </p:txBody>
      </p:sp>
    </p:spTree>
    <p:extLst>
      <p:ext uri="{BB962C8B-B14F-4D97-AF65-F5344CB8AC3E}">
        <p14:creationId xmlns:p14="http://schemas.microsoft.com/office/powerpoint/2010/main" val="3496037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047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22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After 20mins, S.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Pistilla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showed significantly lower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Fv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Fm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in the reduced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Reduced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pH treatment also showed increased NPQ relative to control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pH.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No significant differences with ETR</a:t>
            </a:r>
          </a:p>
          <a:p>
            <a:pPr>
              <a:lnSpc>
                <a:spcPct val="22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Nutrients didn’t significantly affect photochemical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parameters of the tested corals.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No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significant interactive effects detected.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pistillata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showed significantly lower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with a combination of elevated temperature, reduced pH, and elevated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nutrients.</a:t>
            </a:r>
          </a:p>
          <a:p>
            <a:pPr>
              <a:lnSpc>
                <a:spcPct val="22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High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nutrients reduced Rd., but only under control pH conditions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 Chlorophyll fluorescence, photosynthesis and respiration</a:t>
            </a:r>
          </a:p>
        </p:txBody>
      </p:sp>
    </p:spTree>
    <p:extLst>
      <p:ext uri="{BB962C8B-B14F-4D97-AF65-F5344CB8AC3E}">
        <p14:creationId xmlns:p14="http://schemas.microsoft.com/office/powerpoint/2010/main" val="953682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Decreased pH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reduced calcification rates more than increased temperature or increased nutrients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alone in every single treatment. 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Interactive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effects showed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significant.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All variables influenced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calcification rates, but the nutrients showed the greatest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impact.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Combination of variables and nutrients led to lower calcification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Calcification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18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Significantly lower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concentrations of protein surface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area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 elevated nutrient treatments than in the ambient nutrient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treatments.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Other variables showed significant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effect on total protein concentration.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No significant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effects on chlorophyll a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concentrations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with any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treatment.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Symbiodinium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density significantly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higher with elevated temperature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than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 any of the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controls.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No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other interactive or independent treatment variables had a significant effect on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Symbiodinium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density.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 </a:t>
            </a:r>
            <a:r>
              <a:rPr lang="en-US" dirty="0"/>
              <a:t>Protein, chlorophyll a, </a:t>
            </a:r>
            <a:r>
              <a:rPr lang="en-US" dirty="0" err="1"/>
              <a:t>symbiodinium</a:t>
            </a:r>
            <a:r>
              <a:rPr lang="en-US" dirty="0"/>
              <a:t> density </a:t>
            </a:r>
          </a:p>
        </p:txBody>
      </p:sp>
    </p:spTree>
    <p:extLst>
      <p:ext uri="{BB962C8B-B14F-4D97-AF65-F5344CB8AC3E}">
        <p14:creationId xmlns:p14="http://schemas.microsoft.com/office/powerpoint/2010/main" val="4087695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One of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fragments of colony 3 hosted a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Symbiodinium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type that is an A1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variant.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Another fragment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hosted a C type that was one base pair different from the previously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identified.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Temperature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control nutrient fragments hosted a mixture of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Symbiodinium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types A1 and C72.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control pH and high temperature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treatments;</a:t>
            </a:r>
          </a:p>
          <a:p>
            <a:pPr lvl="1">
              <a:lnSpc>
                <a:spcPct val="20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alf fragments hosted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A1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Symbiodinium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lvl="1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One fragment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 each of the nutrient treatments hosted just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C72,</a:t>
            </a:r>
          </a:p>
          <a:p>
            <a:pPr lvl="1"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last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fragment hosted a mixture of A1 and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C72.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</a:t>
            </a:r>
            <a:r>
              <a:rPr lang="en-US" dirty="0" err="1"/>
              <a:t>Symbiodinium</a:t>
            </a:r>
            <a:r>
              <a:rPr lang="en-US" dirty="0"/>
              <a:t> genotypes </a:t>
            </a:r>
          </a:p>
        </p:txBody>
      </p:sp>
    </p:spTree>
    <p:extLst>
      <p:ext uri="{BB962C8B-B14F-4D97-AF65-F5344CB8AC3E}">
        <p14:creationId xmlns:p14="http://schemas.microsoft.com/office/powerpoint/2010/main" val="1336567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</a:pP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Biolog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EcoPlate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results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show significant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interaction between temperature and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nutrients.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Ordination plot show different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distribution patterns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 comparing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control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treatment.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SIMPER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analysis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showed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control scenario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most different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SIMPER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analyses indicate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differences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observed by temperature and nutrients were primarily driven by utilization of the carbon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sources.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Beta diversity significantly differed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among treatment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scenarios.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Post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hoc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Tukey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test showed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beta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diversity within control treatment corals significantly differed from those within high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variables.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This emphasizes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lack of pH effects, and the low variability within the high temperature and control nutrient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treatments.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</a:t>
            </a:r>
            <a:r>
              <a:rPr lang="en-US" dirty="0" err="1" smtClean="0"/>
              <a:t>Microbiol</a:t>
            </a:r>
            <a:r>
              <a:rPr lang="en-US" dirty="0" smtClean="0"/>
              <a:t> community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and conclusions</a:t>
            </a:r>
          </a:p>
        </p:txBody>
      </p:sp>
    </p:spTree>
    <p:extLst>
      <p:ext uri="{BB962C8B-B14F-4D97-AF65-F5344CB8AC3E}">
        <p14:creationId xmlns:p14="http://schemas.microsoft.com/office/powerpoint/2010/main" val="24017718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Scleractinian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corals' fitness is negatively affected by ocean acidification, warming temperatures, and increased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nutrients.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 future, combined stress may occur on coral reefs due to combined global and local stressors.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study examined effects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selected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forecasted environmental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changes both individually and in combination.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567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Results show in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isolation, each of these factors can significantly alter multiple aspects of physiological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functioning.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Also, their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effects are often additive when corals are exposed to combination treatments.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levated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nutrient concentrations had the broadest individual and combination impacts upon the physiology of S.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pistillata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from the Gulf of Aqaba.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9432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rest of the parameters at ambient levels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decreased pH or high temperature led to significantly reduced photosynthetic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efficiency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Increased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NPQ was only recorded in reduced pH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treatments.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Low pH resulted in no other observed significant physiological effects in this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study.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ecreased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photosynthetic efficiency under low pH,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increased respiration rates with increased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temperature suggest long-term scope growth will reduce.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5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Observed increase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Symbiodinium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density per coral biomass under elevated nutrient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concentrations.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Nutrient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enrichment on a regional scale is often associated with increased bleaching events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 lowering of coral bleaching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thresholds.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No obvious signs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bleaching evident by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retention of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Symbiodinium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within the coral tissue and the maintenance of relatively robust maximum photochemical yields under all treatment scenarios.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Increased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nutrients provide more fertilizer for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Symbiodinium.s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290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NAG is the primary carbon source.</a:t>
            </a:r>
          </a:p>
          <a:p>
            <a:pPr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Differences detected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from the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Biolog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Ecoplates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indicate that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the functional diversity of the community is altered under different environmental scenarios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Gulf of Aqaba reef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fringing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along a highly populated coast where flash floods bring in heavy use of fertilizers and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pollutants.</a:t>
            </a:r>
          </a:p>
          <a:p>
            <a:pPr>
              <a:lnSpc>
                <a:spcPct val="210000"/>
              </a:lnSpc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Data provide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 critical and specific knowledge advancement to aid the conservative management of a locally dominant reef building species in the Gulf of Aqaba. 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10000"/>
              </a:lnSpc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rise in nutrient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concentrations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impede the reef's capacity for growth and significantly alter the bacterial community structure and functionality within the coral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holobiont</a:t>
            </a:r>
            <a:r>
              <a:rPr lang="en-US" dirty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5442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171</TotalTime>
  <Words>1470</Words>
  <Application>Microsoft Office PowerPoint</Application>
  <PresentationFormat>On-screen Show (4:3)</PresentationFormat>
  <Paragraphs>110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Marine Pollution Bulletin</vt:lpstr>
      <vt:lpstr>1. Introduction</vt:lpstr>
      <vt:lpstr>Cont…</vt:lpstr>
      <vt:lpstr>Cont…</vt:lpstr>
      <vt:lpstr>Method of study</vt:lpstr>
      <vt:lpstr>1. Experimental design </vt:lpstr>
      <vt:lpstr>Cont…</vt:lpstr>
      <vt:lpstr>2. Photosynthetic and respiration measurements</vt:lpstr>
      <vt:lpstr>3. Calcification</vt:lpstr>
      <vt:lpstr>4. Tissue removal, surface area, protein, and chlorophyll </vt:lpstr>
      <vt:lpstr>Results</vt:lpstr>
      <vt:lpstr>1. Chlorophyll fluorescence, photosynthesis and respiration</vt:lpstr>
      <vt:lpstr>2. Calcification</vt:lpstr>
      <vt:lpstr>3. Protein, chlorophyll a, symbiodinium density </vt:lpstr>
      <vt:lpstr>4. Symbiodinium genotypes </vt:lpstr>
      <vt:lpstr>5. Microbiol community</vt:lpstr>
      <vt:lpstr>Discussion and conclusions</vt:lpstr>
      <vt:lpstr>Discussion</vt:lpstr>
      <vt:lpstr>Cont…</vt:lpstr>
      <vt:lpstr>Cont.</vt:lpstr>
      <vt:lpstr>Conti…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Marine Pollution Bulletin</dc:title>
  <dc:creator>Windows User</dc:creator>
  <cp:lastModifiedBy>hp</cp:lastModifiedBy>
  <cp:revision>79</cp:revision>
  <dcterms:created xsi:type="dcterms:W3CDTF">2019-10-24T23:09:59Z</dcterms:created>
  <dcterms:modified xsi:type="dcterms:W3CDTF">2019-10-25T02:09:17Z</dcterms:modified>
</cp:coreProperties>
</file>